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4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4" d="100"/>
          <a:sy n="204" d="100"/>
        </p:scale>
        <p:origin x="3102" y="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670c6bea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670c6bea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670c6bea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670c6bea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670c6bea1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670c6bea1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670c6bea1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670c6bea1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670c6bea1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670c6bea1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670c6bea1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670c6bea1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670c6bea1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670c6bea1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4670c6bea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4670c6bea1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670c6bea1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4670c6bea1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670c6bea1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4670c6bea1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4670c6bea1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4670c6bea1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670c6be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670c6be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670c6bea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4670c6bea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670c6bea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4670c6bea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670c6bea1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4670c6bea1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670c6bea1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670c6bea1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670c6bea1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4670c6bea1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4670c6bea1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4670c6bea1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670c6bea1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4670c6bea1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670c6bea1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4670c6bea1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4670c6bea1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4670c6bea1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4670c6bea1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4670c6bea1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670c6bea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670c6bea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4670c6bea1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4670c6bea1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670c6bea1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4670c6bea1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670c6bea1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4670c6bea1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4670c6bea1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4670c6bea1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670c6bea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4670c6bea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670c6bea1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4670c6bea1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4670c6bea1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4670c6bea1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4670c6bea1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4670c6bea1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4670c6bea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4670c6bea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4670c6bea1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4670c6bea1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670c6bea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670c6bea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4670c6bea1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4670c6bea1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670c6bea1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670c6bea1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670c6bea1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670c6bea1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670c6bea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670c6bea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670c6bea1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670c6bea1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670c6bea1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670c6bea1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1" name="Google Shape;61;p15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6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7" name="Google Shape;67;p16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data.gov/dataset/motor-vehicle-collisions-crashe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pi.census.gov/data/2021/pep/population/variables.html" TargetMode="External"/><Relationship Id="rId5" Type="http://schemas.openxmlformats.org/officeDocument/2006/relationships/hyperlink" Target="https://www.census.gov/data/developers/data-sets/popest-popproj/popest.html" TargetMode="External"/><Relationship Id="rId4" Type="http://schemas.openxmlformats.org/officeDocument/2006/relationships/hyperlink" Target="https://www.census.gov/data/developers/data-sets.html#:~:text=The%20Census%20Bureau's%20Application%20Programming,users%20to%20create%20custom%20querie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311.nyc.gov/article/?kanumber=KA-02877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kaggle.com/code/daveianhickey/how-to-folium-for-maps-heatmaps-time-data" TargetMode="External"/><Relationship Id="rId4" Type="http://schemas.openxmlformats.org/officeDocument/2006/relationships/hyperlink" Target="https://python-visualization.github.io/branca/colormap.html#branca.colormap.LinearColormap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ctrTitle"/>
          </p:nvPr>
        </p:nvSpPr>
        <p:spPr>
          <a:xfrm>
            <a:off x="311700" y="243800"/>
            <a:ext cx="8520600" cy="6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Motor Vehicles Accident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25"/>
          <p:cNvSpPr txBox="1">
            <a:spLocks noGrp="1"/>
          </p:cNvSpPr>
          <p:nvPr>
            <p:ph type="subTitle" idx="1"/>
          </p:nvPr>
        </p:nvSpPr>
        <p:spPr>
          <a:xfrm>
            <a:off x="276475" y="930200"/>
            <a:ext cx="8044800" cy="22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comparative analysis of accident data based on NYC boroughs, time, seasons, number of vehicles, and the severity of accidents.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sourced from 2016 to 2021 NYPD/MVD accident reports resulting in over $1,000 of damage or losses.</a:t>
            </a:r>
            <a:endParaRPr/>
          </a:p>
        </p:txBody>
      </p:sp>
      <p:sp>
        <p:nvSpPr>
          <p:cNvPr id="111" name="Google Shape;111;p25"/>
          <p:cNvSpPr txBox="1"/>
          <p:nvPr/>
        </p:nvSpPr>
        <p:spPr>
          <a:xfrm>
            <a:off x="6336000" y="3642725"/>
            <a:ext cx="2808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Presented by: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Stephen Bennett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Joan Montilla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Ginger Francione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title"/>
          </p:nvPr>
        </p:nvSpPr>
        <p:spPr>
          <a:xfrm>
            <a:off x="311700" y="192000"/>
            <a:ext cx="85206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chemeClr val="lt1"/>
                </a:solidFill>
              </a:rPr>
              <a:t>Has there been an increase in crashes over time?  </a:t>
            </a:r>
            <a:endParaRPr sz="1620"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chemeClr val="lt1"/>
                </a:solidFill>
              </a:rPr>
              <a:t>Did COVID have any effect on the number of crashes?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187" name="Google Shape;18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39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introduction of COVID19 in January of 2020 definitely had a drastic impact on the number of accidents as you would expect.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More people were staying home, working from home, not travelling for leisure or pleasure.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88" name="Google Shape;188;p34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723" y="1152475"/>
            <a:ext cx="5046176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5"/>
          <p:cNvSpPr txBox="1">
            <a:spLocks noGrp="1"/>
          </p:cNvSpPr>
          <p:nvPr>
            <p:ph type="title"/>
          </p:nvPr>
        </p:nvSpPr>
        <p:spPr>
          <a:xfrm>
            <a:off x="311700" y="192000"/>
            <a:ext cx="85206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chemeClr val="lt1"/>
                </a:solidFill>
              </a:rPr>
              <a:t>Has there been an increase in crashes over time?  </a:t>
            </a:r>
            <a:endParaRPr sz="1620"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chemeClr val="lt1"/>
                </a:solidFill>
              </a:rPr>
              <a:t>Did COVID have any effect on the number of crashes?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196" name="Google Shape;19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0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This was a very surprising result - there was an actual increase of major/fatal accidents in 2020 and then again in 2021 nearly matched 2017.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More people were staying home, working from home, not travelling for leisure or pleasure.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 had far less total accidents but nearly the same amount of major/fatal ones.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97" name="Google Shape;197;p35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629" y="1152475"/>
            <a:ext cx="4811271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311700" y="192000"/>
            <a:ext cx="85206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chemeClr val="lt1"/>
                </a:solidFill>
              </a:rPr>
              <a:t>Has there been an increase in crashes over time?  </a:t>
            </a:r>
            <a:endParaRPr sz="1620"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chemeClr val="lt1"/>
                </a:solidFill>
              </a:rPr>
              <a:t>Did COVID have any effect on the number of crashes?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205" name="Google Shape;20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1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Further study into who was more likely driving during covid compared to pre-covid would be very interesting to see.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Are professional drivers / delivery / truckers a larger cause of major/fatal accidents?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Were people more reckless during covid?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unfortunately created many more questions than answers with the limited set of data that we had.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06" name="Google Shape;206;p36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During normal work commute times - is there a difference in the number of crashes before or after a workday is completed?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213" name="Google Shape;21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14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shows that there is a clear increase in accidents after the normal work shift has ended in all 5 boroughs.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At times nearly double or more the amount of accidents in the afternoon rush hour time periods.</a:t>
            </a:r>
            <a:endParaRPr/>
          </a:p>
        </p:txBody>
      </p:sp>
      <p:sp>
        <p:nvSpPr>
          <p:cNvPr id="214" name="Google Shape;214;p37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275" y="1152473"/>
            <a:ext cx="44736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During normal work commute times - is there a difference in the number of crashes before or after a workday is completed?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231" name="Google Shape;231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14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shows that there is a clear increase in major/fatal accidents after the normal work shift has ended in 4 of the 5 boroughs.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is interesting to see Queens Borough break the pattern from the other 4.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32" name="Google Shape;232;p39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735" y="1099200"/>
            <a:ext cx="4387165" cy="40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During normal work commute times - is there a difference in the number of crashes before or after a workday is completed?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240" name="Google Shape;240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6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bar charts showed a clear difference of morning commute time crashes vs afternoon commute times in 4 of the 5 boroughs. (On average afternoon had substantially more accidents)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Further study would be needed regarding why Queens broke the norm of the other 4 boroughs.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Possible Solution: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Public awareness about possible road rage post work  shifts.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Incentivize businesses to start and end shifts outside of the normal business day to reduce traffic bottlenecks.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Increased police, verify signage, lower speed limits during high traffic times.</a:t>
            </a:r>
            <a:endParaRPr dirty="0"/>
          </a:p>
        </p:txBody>
      </p:sp>
      <p:sp>
        <p:nvSpPr>
          <p:cNvPr id="241" name="Google Shape;241;p40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1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20">
                <a:solidFill>
                  <a:schemeClr val="lt1"/>
                </a:solidFill>
              </a:rPr>
              <a:t>Are specific NYC Boroughs more likely to have accidents than others? (Including checking for population normalization)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248" name="Google Shape;248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7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graphs shows that Brooklyn and Queens are more likely to have accidents than the other 3 boroughs</a:t>
            </a:r>
            <a:endParaRPr/>
          </a:p>
        </p:txBody>
      </p:sp>
      <p:sp>
        <p:nvSpPr>
          <p:cNvPr id="249" name="Google Shape;249;p41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4305" y="1099200"/>
            <a:ext cx="4585595" cy="40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2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20">
                <a:solidFill>
                  <a:schemeClr val="lt1"/>
                </a:solidFill>
              </a:rPr>
              <a:t>Are specific NYC Boroughs more likely to have accidents than others? (Including checking for population normalization)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257" name="Google Shape;257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7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we normalize the data based on crashes per 10,000 population we still see Brooklyn and Queens as #1 and #2.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However it does make the difference less severe than it first appeared.</a:t>
            </a:r>
            <a:endParaRPr/>
          </a:p>
        </p:txBody>
      </p:sp>
      <p:sp>
        <p:nvSpPr>
          <p:cNvPr id="258" name="Google Shape;258;p42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867" y="1099200"/>
            <a:ext cx="4805032" cy="40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20">
                <a:solidFill>
                  <a:schemeClr val="lt1"/>
                </a:solidFill>
              </a:rPr>
              <a:t>Are specific NYC Boroughs more likely to have accidents than others? (Including checking for population normalization)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266" name="Google Shape;26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7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Alternative view through a pie chart: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Percentage wise Brooklyn is the most likely borough to have accidents in NYC.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Normalizing the data based on population the results become more evenly distributed - Brooklyn is still the highest by a very slight margin. </a:t>
            </a:r>
            <a:endParaRPr/>
          </a:p>
        </p:txBody>
      </p:sp>
      <p:sp>
        <p:nvSpPr>
          <p:cNvPr id="267" name="Google Shape;267;p43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700" y="3187400"/>
            <a:ext cx="2685526" cy="19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4971513-99A8-7C24-B1FC-1E508A7D9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994" y="1170403"/>
            <a:ext cx="2610232" cy="201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4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Are specific NYC Boroughs more likely to have accidents than others? (Including checking for population normalization)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276" name="Google Shape;276;p44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77" name="Google Shape;277;p44"/>
          <p:cNvPicPr preferRelativeResize="0"/>
          <p:nvPr/>
        </p:nvPicPr>
        <p:blipFill rotWithShape="1">
          <a:blip r:embed="rId3">
            <a:alphaModFix/>
          </a:blip>
          <a:srcRect t="9371" r="3232"/>
          <a:stretch/>
        </p:blipFill>
        <p:spPr>
          <a:xfrm>
            <a:off x="0" y="1855675"/>
            <a:ext cx="3827821" cy="32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579" y="1855675"/>
            <a:ext cx="4179321" cy="32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 txBox="1"/>
          <p:nvPr/>
        </p:nvSpPr>
        <p:spPr>
          <a:xfrm>
            <a:off x="479125" y="1240075"/>
            <a:ext cx="810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major/fatal crashes were the same as all crash data.  Brooklyn &amp; Queens at first appearing to be far ahead but only slightly  when adjusting for population.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/>
          </p:nvPr>
        </p:nvSpPr>
        <p:spPr>
          <a:xfrm>
            <a:off x="311700" y="263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Ideal candidates for our analysis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approaching this project we had two primary candidates in mind for the target audience: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Department of Transportation and the Motor Vehicles Department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Public Safety and Accident Prevention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144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Traffic Systems Inc 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A private firm whose focus is on traffic light systems, pedestrian signals, and signage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 dirty="0">
                <a:solidFill>
                  <a:schemeClr val="lt1"/>
                </a:solidFill>
              </a:rPr>
              <a:t>Are specific NYC Boroughs more likely to have accidents than others? (Including checking for population normalization)</a:t>
            </a:r>
            <a:endParaRPr sz="162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 dirty="0">
              <a:solidFill>
                <a:schemeClr val="lt1"/>
              </a:solidFill>
            </a:endParaRPr>
          </a:p>
        </p:txBody>
      </p:sp>
      <p:sp>
        <p:nvSpPr>
          <p:cNvPr id="286" name="Google Shape;286;p45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87" name="Google Shape;287;p45"/>
          <p:cNvSpPr txBox="1"/>
          <p:nvPr/>
        </p:nvSpPr>
        <p:spPr>
          <a:xfrm>
            <a:off x="479125" y="1240075"/>
            <a:ext cx="810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major/fatal crashes were the same as all crash data.  Brooklyn &amp; Queens at first appearing to be far ahead but only slightly  when adjusting for population.</a:t>
            </a:r>
            <a:endParaRPr/>
          </a:p>
        </p:txBody>
      </p:sp>
      <p:pic>
        <p:nvPicPr>
          <p:cNvPr id="288" name="Google Shape;2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139" y="1996550"/>
            <a:ext cx="3949356" cy="29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B075EB-2115-5DA2-F43C-A33CD67CB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3262"/>
            <a:ext cx="3899497" cy="307930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Are specific NYC Boroughs more likely to have accidents than others? (Including checking for population normalization)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296" name="Google Shape;296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When comparing graphs and pie charts from all crash data vs fatal crash data - we found the results to be equivalent visually to each other.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Possible Solution: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Consider adding some or more speed bumps in the higher risk boroughs.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Increased police, verify signage, lower speed limits during high traffic times.</a:t>
            </a:r>
            <a:endParaRPr/>
          </a:p>
        </p:txBody>
      </p:sp>
      <p:sp>
        <p:nvSpPr>
          <p:cNvPr id="297" name="Google Shape;297;p46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Is there a noticeable trend with how many vehicles are involved in a crash? 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Compare if accidents had multiple vehicles more often than your normal 2 car accident. 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304" name="Google Shape;304;p47"/>
          <p:cNvSpPr txBox="1">
            <a:spLocks noGrp="1"/>
          </p:cNvSpPr>
          <p:nvPr>
            <p:ph type="body" idx="1"/>
          </p:nvPr>
        </p:nvSpPr>
        <p:spPr>
          <a:xfrm>
            <a:off x="156700" y="1439800"/>
            <a:ext cx="3535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 one would suspect - most accidents typically will involve two vehicles.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confirms that by a large margin. </a:t>
            </a:r>
            <a:endParaRPr/>
          </a:p>
        </p:txBody>
      </p:sp>
      <p:sp>
        <p:nvSpPr>
          <p:cNvPr id="305" name="Google Shape;305;p47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478" y="1152475"/>
            <a:ext cx="5303523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8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Is there a noticeable trend with how many vehicles are involved in a crash? 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Compare if accidents had multiple vehicles more often than your normal 2 car accident. 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313" name="Google Shape;313;p48"/>
          <p:cNvSpPr txBox="1">
            <a:spLocks noGrp="1"/>
          </p:cNvSpPr>
          <p:nvPr>
            <p:ph type="body" idx="1"/>
          </p:nvPr>
        </p:nvSpPr>
        <p:spPr>
          <a:xfrm>
            <a:off x="191925" y="1448150"/>
            <a:ext cx="3789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viewing only major/fatal accidents we have a huge swing towards single car involvement.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could indicate that pedestrian related accidents with single vehicles are the leading cause of major/fatal accidents in NYC.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Drunk drivers could also be a factor smashing into poles, buildings, and unfortunately people.</a:t>
            </a:r>
            <a:endParaRPr/>
          </a:p>
        </p:txBody>
      </p:sp>
      <p:sp>
        <p:nvSpPr>
          <p:cNvPr id="314" name="Google Shape;314;p48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15" name="Google Shape;3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887" y="1152475"/>
            <a:ext cx="5045112" cy="40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9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Is there a noticeable trend with how many vehicles are involved in a crash? 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Compare if accidents had multiple vehicles more often than your normal 2 car accident. 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322" name="Google Shape;322;p49"/>
          <p:cNvSpPr txBox="1">
            <a:spLocks noGrp="1"/>
          </p:cNvSpPr>
          <p:nvPr>
            <p:ph type="body" idx="1"/>
          </p:nvPr>
        </p:nvSpPr>
        <p:spPr>
          <a:xfrm>
            <a:off x="191925" y="1448150"/>
            <a:ext cx="847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solution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City marketing campaigns to increase awareness when driving to reduce speeds and keep eyes on the road.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City marketing campaigns to increase awareness when driving to pay attention to cyclist, scooters, and pedestrians.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Drunk driving may have a critical role in this visualization. Unfortunately in the data provided cannot be sure and it will need further research.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Verify crosswalks are clearly marked / walk &amp; stop signs are functioning to help reduce single vehicle accidents. (Presumably with pedestrians)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Focus on reducing speed and possible road-rage to help reduce risk of accidents.</a:t>
            </a:r>
            <a:endParaRPr/>
          </a:p>
        </p:txBody>
      </p:sp>
      <p:sp>
        <p:nvSpPr>
          <p:cNvPr id="323" name="Google Shape;323;p49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50"/>
          <p:cNvSpPr txBox="1">
            <a:spLocks noGrp="1"/>
          </p:cNvSpPr>
          <p:nvPr>
            <p:ph type="title"/>
          </p:nvPr>
        </p:nvSpPr>
        <p:spPr>
          <a:xfrm>
            <a:off x="311700" y="318000"/>
            <a:ext cx="8520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Determine if accidents are more likely during certain months.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30" name="Google Shape;330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data displayed evenly across each of the months with a small exception of maybe February or April. </a:t>
            </a:r>
            <a:endParaRPr/>
          </a:p>
        </p:txBody>
      </p:sp>
      <p:sp>
        <p:nvSpPr>
          <p:cNvPr id="331" name="Google Shape;331;p50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875" y="1152475"/>
            <a:ext cx="4484125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51"/>
          <p:cNvSpPr txBox="1">
            <a:spLocks noGrp="1"/>
          </p:cNvSpPr>
          <p:nvPr>
            <p:ph type="title"/>
          </p:nvPr>
        </p:nvSpPr>
        <p:spPr>
          <a:xfrm>
            <a:off x="311700" y="318000"/>
            <a:ext cx="8520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Determine if accidents are more likely during certain months.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39" name="Google Shape;339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data displayed quite differently compared to the all-crashes graph.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Here we can see a spike during winter and then again during summer.</a:t>
            </a:r>
            <a:endParaRPr/>
          </a:p>
        </p:txBody>
      </p:sp>
      <p:sp>
        <p:nvSpPr>
          <p:cNvPr id="340" name="Google Shape;340;p51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41" name="Google Shape;3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340" y="1152475"/>
            <a:ext cx="428156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52"/>
          <p:cNvSpPr txBox="1">
            <a:spLocks noGrp="1"/>
          </p:cNvSpPr>
          <p:nvPr>
            <p:ph type="title"/>
          </p:nvPr>
        </p:nvSpPr>
        <p:spPr>
          <a:xfrm>
            <a:off x="311700" y="318000"/>
            <a:ext cx="8520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Determine if accidents are more likely during certain months.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48" name="Google Shape;348;p52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349" name="Google Shape;34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7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Possible solution: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During nicer weather months consider reducing speeds and more public awareness since vehicles are likely moving faster.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During the December and January months the city could work on de-icing methods, clearing roadways, and public education about speed/winter habits.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Review needs for road repairs that could be causing accidents.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Increased police, verify signage, lower speed limits during high traffic times.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53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better visualize the number of crashes based on the time of day, month, or number of vehicles through scatter plots.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56" name="Google Shape;356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1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data displayed evenly across each of the months with a small exception of maybe February or April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When displayed as a scatter plot it provides a more simple view detailing the difference of each month.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Using time series forecasting we concluded in this 5 year window of data that future accidents will also peak during September through December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57" name="Google Shape;357;p53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58" name="Google Shape;3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654" y="1152473"/>
            <a:ext cx="451024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4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better visualize the number of crashes based on the time of day, month, or number of vehicles through scatter plots.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65" name="Google Shape;365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1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data displayed quite differently compared to the all-crashes graph.  Here we can see a spike during winter and then again during summer.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However there is less of a noticeable upward trend.  The data is bit more erratic up and down across the months.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Using time series forecasting we concluded in this 5 year window of data that future major/fatal accidents will spike starting around June (summer) and then spike again in December (winter).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66" name="Google Shape;366;p54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67" name="Google Shape;3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399" y="1181902"/>
            <a:ext cx="4606500" cy="3961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311700" y="263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to expect in the following slides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team member will go through their 3 questions.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question will be stated, display the data/graphs used, and then provide a written/verbal summary of our findings.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Ending with our sources and citations used for the project.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better visualize the number of crashes based on the time of day, month, or number of vehicles through scatter plots.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74" name="Google Shape;374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13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Possible solution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During nicer weather months consider reducing speeds and more public awareness since vehicles are likely moving faster.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Same can be said during winter time when roadways could be slippery or have hazards.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Could also indicate the need for road repairs that could be causing accidents.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75" name="Google Shape;375;p55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6"/>
          <p:cNvSpPr txBox="1">
            <a:spLocks noGrp="1"/>
          </p:cNvSpPr>
          <p:nvPr>
            <p:ph type="title"/>
          </p:nvPr>
        </p:nvSpPr>
        <p:spPr>
          <a:xfrm>
            <a:off x="311700" y="326425"/>
            <a:ext cx="8520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time of day as a prediction method for future crashes?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82" name="Google Shape;382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scatter plot shows a trend that as the workday ends the number of accidents goes up around 2 pm peaking around 4 to 5 pm then declines as the night ends.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There is also a clear spike in accidents when the morning commute begins.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This confirms our previous findings when looking at commute times.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Using time series forecasting we concluded in this 5 year window of data that future accidents will also peak starting in the morning around 7 am reaching a maximum at 3 pm.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83" name="Google Shape;383;p56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84" name="Google Shape;3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953" y="1165375"/>
            <a:ext cx="5145047" cy="39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7"/>
          <p:cNvSpPr txBox="1">
            <a:spLocks noGrp="1"/>
          </p:cNvSpPr>
          <p:nvPr>
            <p:ph type="title"/>
          </p:nvPr>
        </p:nvSpPr>
        <p:spPr>
          <a:xfrm>
            <a:off x="311700" y="326425"/>
            <a:ext cx="8520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time of day as a prediction method for future crashes?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91" name="Google Shape;391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05700" cy="37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When only viewing major/fatal accidents the correlation of time vs event becomes a quite a bit less predictable.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still a slight upward trend as the day goes on the number of incidents occur and a slight taper at the end of the day.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However it is not nearly as clear cut as before.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92" name="Google Shape;392;p57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401" y="1165314"/>
            <a:ext cx="5212500" cy="3978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8"/>
          <p:cNvSpPr txBox="1">
            <a:spLocks noGrp="1"/>
          </p:cNvSpPr>
          <p:nvPr>
            <p:ph type="title"/>
          </p:nvPr>
        </p:nvSpPr>
        <p:spPr>
          <a:xfrm>
            <a:off x="311700" y="326425"/>
            <a:ext cx="8520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time of day as a prediction method for future crashes?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400" name="Google Shape;400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6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Scatter plots definitely helped confirm our previous findings and helped solidify our thoughts / questions.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They provided clear visualizations over bar or line charts in the majority of the uses.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Possible solution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Public awareness about possible road rage post work  shifts when you're more likely tired.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Incentivize businesses to start and end shifts outside of the normal business day to reduce traffic bottlenecks.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Focus on reducing speed and possible road-rage to help reduce risk of accidents.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Increased police, verify signage, lower speed limits during high traffic times.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01" name="Google Shape;401;p58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9"/>
          <p:cNvSpPr txBox="1">
            <a:spLocks noGrp="1"/>
          </p:cNvSpPr>
          <p:nvPr>
            <p:ph type="title"/>
          </p:nvPr>
        </p:nvSpPr>
        <p:spPr>
          <a:xfrm>
            <a:off x="311700" y="307350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winter or summer have any effect on the number of accidents?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408" name="Google Shape;408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08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When viewing the entire set of data it looks like they are all very close going back and forth between boroughs.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no clear pattern if winter or summer is more predominant.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09" name="Google Shape;409;p59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833" y="1152475"/>
            <a:ext cx="4483167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0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311700" y="307350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winter or summer have any effect on the number of accidents?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417" name="Google Shape;41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08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When we only view major/fatal accidents there is a much different result.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Bronx , Brooklyn, Manhattan show to have substantially more accidents in the summer than Queens and Staten Island.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Queens shows the inverse  - they have more accidents in the winter.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Staten Island shows no difference in seasons.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18" name="Google Shape;418;p60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419" name="Google Shape;41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927" y="1152475"/>
            <a:ext cx="4219073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61"/>
          <p:cNvSpPr txBox="1">
            <a:spLocks noGrp="1"/>
          </p:cNvSpPr>
          <p:nvPr>
            <p:ph type="title"/>
          </p:nvPr>
        </p:nvSpPr>
        <p:spPr>
          <a:xfrm>
            <a:off x="311700" y="307350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winter or summer have any effect on the number of accidents?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426" name="Google Shape;426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9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Possible solution: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Since there is a noticeable increase during the summer months we could look at more public awareness during heavier traffic times.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Focus on reducing speed and possible road-rage to help reduce risk of accidents during summer months.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Increased police, verify signage, lower speed limits during high traffic times of the year.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27" name="Google Shape;427;p61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2"/>
          <p:cNvSpPr txBox="1">
            <a:spLocks noGrp="1"/>
          </p:cNvSpPr>
          <p:nvPr>
            <p:ph type="title"/>
          </p:nvPr>
        </p:nvSpPr>
        <p:spPr>
          <a:xfrm>
            <a:off x="311700" y="307350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Sources / Citations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434" name="Google Shape;434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 - Motor Vehicle Collisions - Crashes - </a:t>
            </a:r>
            <a:endParaRPr sz="5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https://catalog.data.gov/dataset/motor-vehicle-collisions-crashes</a:t>
            </a:r>
            <a:endParaRPr sz="5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 - The Motor Vehicle Collisions crash table contains details on the crash event. Each row represents a crash event. The Motor Vehicle Collisions data tables contain information from all police reported motor vehicle collisions in NYC. The police report (MV104-AN) is required to be filled out for collisions where someone is injured or killed, or where there is at least $1000 worth of damage  </a:t>
            </a:r>
            <a:endParaRPr sz="5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 - US Census 2021 Data </a:t>
            </a:r>
            <a:endParaRPr sz="5600"/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5600" u="sng">
                <a:solidFill>
                  <a:schemeClr val="hlink"/>
                </a:solidFill>
                <a:hlinkClick r:id="rId4"/>
              </a:rPr>
              <a:t>https://www.census.gov/data/developers/data-sets.html#:~:text=The%20Census%20Bureau's%20Application%20Programming,users%20to%20create%20custom%20queries</a:t>
            </a:r>
            <a:endParaRPr sz="56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600" u="sng">
                <a:solidFill>
                  <a:schemeClr val="hlink"/>
                </a:solidFill>
                <a:hlinkClick r:id="rId5"/>
              </a:rPr>
              <a:t>https://www.census.gov/data/developers/data-sets/popest-popproj/popest.html</a:t>
            </a:r>
            <a:endParaRPr sz="56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600" u="sng">
                <a:solidFill>
                  <a:schemeClr val="hlink"/>
                </a:solidFill>
                <a:hlinkClick r:id="rId6"/>
              </a:rPr>
              <a:t>https://api.census.gov/data/2021/pep/population/variables.html</a:t>
            </a:r>
            <a:endParaRPr sz="5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3"/>
          <p:cNvSpPr txBox="1">
            <a:spLocks noGrp="1"/>
          </p:cNvSpPr>
          <p:nvPr>
            <p:ph type="title"/>
          </p:nvPr>
        </p:nvSpPr>
        <p:spPr>
          <a:xfrm>
            <a:off x="311700" y="307350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Sources / Citations Continued Page 2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441" name="Google Shape;441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https://portal.311.nyc.gov/article/?kanumber=KA-02877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List of all counties and their respective Borough name need to convert official county name into the commonly known names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https://python-visualization.github.io/branca/colormap.html#branca.colormap.LinearColormap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https://www.kaggle.com/code/daveianhickey/how-to-folium-for-maps-heatmaps-time-data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64"/>
          <p:cNvSpPr txBox="1">
            <a:spLocks noGrp="1"/>
          </p:cNvSpPr>
          <p:nvPr>
            <p:ph type="title"/>
          </p:nvPr>
        </p:nvSpPr>
        <p:spPr>
          <a:xfrm>
            <a:off x="311700" y="307350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Additional files / Generated items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448" name="Google Shape;448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**#Additional files generated / used:**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- Main data set from data.gov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- git\group_project_1\data\nyc_mv_crash_data_truncated4.csv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- Generated data: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- git\group_project_1\heatmaps\*.html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    - Multiple generated heatmaps for all of NYC and each borough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- all_crashes.html - Point HVPLOT of all crashes in NYC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- fatal_crashes.html - Point HVPLOT of all fatal crashes in NYC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title"/>
          </p:nvPr>
        </p:nvSpPr>
        <p:spPr>
          <a:xfrm>
            <a:off x="311700" y="-38700"/>
            <a:ext cx="85206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data to map/visualize focus areas that are more likely to have accidents?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each borough or all of NYC have specific areas that are more likely to have major accidents?</a:t>
            </a:r>
            <a:endParaRPr sz="162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132" name="Google Shape;132;p28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133" name="Google Shape;1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69622"/>
            <a:ext cx="4445225" cy="289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781" y="2242200"/>
            <a:ext cx="4129119" cy="29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380637" y="1262683"/>
            <a:ext cx="8129175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With over 640,00 points of data to map out all that we can really tell is NYC has a lot of accidents.</a:t>
            </a:r>
            <a:endParaRPr sz="1200" dirty="0"/>
          </a:p>
          <a:p>
            <a:pPr lvl="0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</a:rPr>
              <a:t>Filtering it down to only showing fatalities helps with visibility.</a:t>
            </a:r>
            <a:br>
              <a:rPr lang="en" sz="1200" dirty="0"/>
            </a:br>
            <a:r>
              <a:rPr lang="en" sz="1200" dirty="0"/>
              <a:t>However due to population differences one would expect Manhattan to have more than Staten Island for example.</a:t>
            </a:r>
            <a:endParaRPr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5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65"/>
          <p:cNvSpPr txBox="1">
            <a:spLocks noGrp="1"/>
          </p:cNvSpPr>
          <p:nvPr>
            <p:ph type="title"/>
          </p:nvPr>
        </p:nvSpPr>
        <p:spPr>
          <a:xfrm>
            <a:off x="311700" y="307350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Questions / End of presentation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455" name="Google Shape;455;p65"/>
          <p:cNvSpPr txBox="1">
            <a:spLocks noGrp="1"/>
          </p:cNvSpPr>
          <p:nvPr>
            <p:ph type="body" idx="1"/>
          </p:nvPr>
        </p:nvSpPr>
        <p:spPr>
          <a:xfrm>
            <a:off x="3589950" y="2571750"/>
            <a:ext cx="19641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title"/>
          </p:nvPr>
        </p:nvSpPr>
        <p:spPr>
          <a:xfrm>
            <a:off x="311700" y="-38700"/>
            <a:ext cx="85206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data to map/visualize focus areas that are more likely to have accidents?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each borough or all of NYC have specific areas that are more likely to have major accidents?</a:t>
            </a:r>
            <a:endParaRPr sz="162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142" name="Google Shape;142;p29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43" name="Google Shape;143;p29"/>
          <p:cNvSpPr txBox="1"/>
          <p:nvPr/>
        </p:nvSpPr>
        <p:spPr>
          <a:xfrm>
            <a:off x="408675" y="1862141"/>
            <a:ext cx="3621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I narrowed down the data specifically by focusing on two things.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Fatality accidents only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Repeat occurrences of #1 visualized through a heat map using folium.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way the darker the color red the more accidents that area had.</a:t>
            </a:r>
            <a:endParaRPr/>
          </a:p>
        </p:txBody>
      </p:sp>
      <p:pic>
        <p:nvPicPr>
          <p:cNvPr id="144" name="Google Shape;1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724" y="1337450"/>
            <a:ext cx="5040174" cy="33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0"/>
          <p:cNvSpPr txBox="1">
            <a:spLocks noGrp="1"/>
          </p:cNvSpPr>
          <p:nvPr>
            <p:ph type="title"/>
          </p:nvPr>
        </p:nvSpPr>
        <p:spPr>
          <a:xfrm>
            <a:off x="311700" y="-38700"/>
            <a:ext cx="85206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data to map/visualize focus areas that are more likely to have accidents?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each borough or all of NYC have specific areas that are more likely to have major accidents?</a:t>
            </a:r>
            <a:endParaRPr sz="162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52" name="Google Shape;152;p30"/>
          <p:cNvSpPr txBox="1"/>
          <p:nvPr/>
        </p:nvSpPr>
        <p:spPr>
          <a:xfrm>
            <a:off x="394575" y="2167041"/>
            <a:ext cx="3621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also went into a macro zoom level for each borough individually.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way if I was government agency or a private firm trying to find areas that need improvement or focus.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can quickly pan around finding that result.</a:t>
            </a:r>
            <a:endParaRPr/>
          </a:p>
        </p:txBody>
      </p:sp>
      <p:pic>
        <p:nvPicPr>
          <p:cNvPr id="153" name="Google Shape;1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800" y="1251600"/>
            <a:ext cx="4776703" cy="37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title"/>
          </p:nvPr>
        </p:nvSpPr>
        <p:spPr>
          <a:xfrm>
            <a:off x="311700" y="-38700"/>
            <a:ext cx="85206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data to map/visualize focus areas that are more likely to have accidents?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each borough or all of NYC have specific areas that are more likely to have major accidents?</a:t>
            </a:r>
            <a:endParaRPr sz="162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160" name="Google Shape;160;p31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61" name="Google Shape;161;p31"/>
          <p:cNvSpPr txBox="1"/>
          <p:nvPr/>
        </p:nvSpPr>
        <p:spPr>
          <a:xfrm>
            <a:off x="1754425" y="3121325"/>
            <a:ext cx="405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00" y="1251600"/>
            <a:ext cx="3661759" cy="389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643" y="1251600"/>
            <a:ext cx="3960307" cy="38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311700" y="-38700"/>
            <a:ext cx="85206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data to map/visualize focus areas that are more likely to have accidents?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each borough or all of NYC have specific areas that are more likely to have major accidents?</a:t>
            </a:r>
            <a:endParaRPr sz="162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170" name="Google Shape;170;p32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1600"/>
            <a:ext cx="3751026" cy="2794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826" y="1251600"/>
            <a:ext cx="4935773" cy="339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311700" y="-38700"/>
            <a:ext cx="85206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data to map/visualize focus areas that are more likely to have accidents?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each borough or all of NYC have specific areas that are more likely to have major accidents?</a:t>
            </a:r>
            <a:endParaRPr sz="162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179" name="Google Shape;179;p33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80" name="Google Shape;180;p33"/>
          <p:cNvSpPr txBox="1"/>
          <p:nvPr/>
        </p:nvSpPr>
        <p:spPr>
          <a:xfrm>
            <a:off x="311700" y="1226000"/>
            <a:ext cx="83565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We discussed as a team that due to population variances it could be misleading to use a heatmap all 5 boroughs at once.  This is why I broke down one for each borough individually so the heatmap only applied within its borders.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When you individually display each NYC Borough we saw that every borough had their own danger zones that are more likely to have major accidents.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This is indication that these areas may need further study for safety concerns by adding more police presence, speed cameras, adjust speed limits.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addition we could verify if traffic signs are visible, functional, or check if they need to be added to troubled intersections.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3019</Words>
  <Application>Microsoft Office PowerPoint</Application>
  <PresentationFormat>On-screen Show (16:9)</PresentationFormat>
  <Paragraphs>246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Roboto</vt:lpstr>
      <vt:lpstr>Arial</vt:lpstr>
      <vt:lpstr>Merriweather</vt:lpstr>
      <vt:lpstr>Simple Light</vt:lpstr>
      <vt:lpstr>Paradigm</vt:lpstr>
      <vt:lpstr>NYC Motor Vehicles Accident Data </vt:lpstr>
      <vt:lpstr>Ideal candidates for our analysis</vt:lpstr>
      <vt:lpstr>What to expect in the following slides</vt:lpstr>
      <vt:lpstr>Can we use the data to map/visualize focus areas that are more likely to have accidents? Did each borough or all of NYC have specific areas that are more likely to have major accidents? </vt:lpstr>
      <vt:lpstr>Can we use the data to map/visualize focus areas that are more likely to have accidents? Did each borough or all of NYC have specific areas that are more likely to have major accidents? </vt:lpstr>
      <vt:lpstr>Can we use the data to map/visualize focus areas that are more likely to have accidents? Did each borough or all of NYC have specific areas that are more likely to have major accidents? </vt:lpstr>
      <vt:lpstr>Can we use the data to map/visualize focus areas that are more likely to have accidents? Did each borough or all of NYC have specific areas that are more likely to have major accidents? </vt:lpstr>
      <vt:lpstr>Can we use the data to map/visualize focus areas that are more likely to have accidents? Did each borough or all of NYC have specific areas that are more likely to have major accidents? </vt:lpstr>
      <vt:lpstr>Can we use the data to map/visualize focus areas that are more likely to have accidents? Did each borough or all of NYC have specific areas that are more likely to have major accidents? </vt:lpstr>
      <vt:lpstr>Has there been an increase in crashes over time?   Did COVID have any effect on the number of crashes?</vt:lpstr>
      <vt:lpstr>Has there been an increase in crashes over time?   Did COVID have any effect on the number of crashes?</vt:lpstr>
      <vt:lpstr>Has there been an increase in crashes over time?   Did COVID have any effect on the number of crashes?</vt:lpstr>
      <vt:lpstr>During normal work commute times - is there a difference in the number of crashes before or after a workday is completed?</vt:lpstr>
      <vt:lpstr>During normal work commute times - is there a difference in the number of crashes before or after a workday is completed?</vt:lpstr>
      <vt:lpstr>During normal work commute times - is there a difference in the number of crashes before or after a workday is completed?</vt:lpstr>
      <vt:lpstr>Are specific NYC Boroughs more likely to have accidents than others? (Including checking for population normalization) </vt:lpstr>
      <vt:lpstr>Are specific NYC Boroughs more likely to have accidents than others? (Including checking for population normalization) </vt:lpstr>
      <vt:lpstr>Are specific NYC Boroughs more likely to have accidents than others? (Including checking for population normalization) </vt:lpstr>
      <vt:lpstr>Are specific NYC Boroughs more likely to have accidents than others? (Including checking for population normalization) </vt:lpstr>
      <vt:lpstr>Are specific NYC Boroughs more likely to have accidents than others? (Including checking for population normalization) </vt:lpstr>
      <vt:lpstr>Are specific NYC Boroughs more likely to have accidents than others? (Including checking for population normalization)</vt:lpstr>
      <vt:lpstr>Is there a noticeable trend with how many vehicles are involved in a crash?  Compare if accidents had multiple vehicles more often than your normal 2 car accident.  </vt:lpstr>
      <vt:lpstr>Is there a noticeable trend with how many vehicles are involved in a crash?  Compare if accidents had multiple vehicles more often than your normal 2 car accident.  </vt:lpstr>
      <vt:lpstr>Is there a noticeable trend with how many vehicles are involved in a crash?  Compare if accidents had multiple vehicles more often than your normal 2 car accident.  </vt:lpstr>
      <vt:lpstr>Determine if accidents are more likely during certain months.</vt:lpstr>
      <vt:lpstr>Determine if accidents are more likely during certain months.</vt:lpstr>
      <vt:lpstr>Determine if accidents are more likely during certain months.</vt:lpstr>
      <vt:lpstr>Can we better visualize the number of crashes based on the time of day, month, or number of vehicles through scatter plots.</vt:lpstr>
      <vt:lpstr>Can we better visualize the number of crashes based on the time of day, month, or number of vehicles through scatter plots.</vt:lpstr>
      <vt:lpstr>Can we better visualize the number of crashes based on the time of day, month, or number of vehicles through scatter plots.</vt:lpstr>
      <vt:lpstr>Can we use the time of day as a prediction method for future crashes?</vt:lpstr>
      <vt:lpstr>Can we use the time of day as a prediction method for future crashes?</vt:lpstr>
      <vt:lpstr>Can we use the time of day as a prediction method for future crashes?</vt:lpstr>
      <vt:lpstr>Did winter or summer have any effect on the number of accidents?</vt:lpstr>
      <vt:lpstr>Did winter or summer have any effect on the number of accidents?</vt:lpstr>
      <vt:lpstr>Did winter or summer have any effect on the number of accidents?</vt:lpstr>
      <vt:lpstr>Sources / Citations</vt:lpstr>
      <vt:lpstr>Sources / Citations Continued Page 2 </vt:lpstr>
      <vt:lpstr>Additional files / Generated items </vt:lpstr>
      <vt:lpstr>Questions / End of presentation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Motor Vehicles Accident Data </dc:title>
  <cp:lastModifiedBy>Steve Bennett</cp:lastModifiedBy>
  <cp:revision>4</cp:revision>
  <dcterms:modified xsi:type="dcterms:W3CDTF">2023-05-18T23:23:15Z</dcterms:modified>
</cp:coreProperties>
</file>